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BA2C-BB61-4877-8D73-944056E7FC6F}" type="datetimeFigureOut">
              <a:rPr lang="en-CA" smtClean="0"/>
              <a:t>22/04/2016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356B-F6AD-4D39-B165-D6BD7F4F57E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BA2C-BB61-4877-8D73-944056E7FC6F}" type="datetimeFigureOut">
              <a:rPr lang="en-CA" smtClean="0"/>
              <a:t>22/04/2016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356B-F6AD-4D39-B165-D6BD7F4F57E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BA2C-BB61-4877-8D73-944056E7FC6F}" type="datetimeFigureOut">
              <a:rPr lang="en-CA" smtClean="0"/>
              <a:t>22/04/2016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356B-F6AD-4D39-B165-D6BD7F4F57E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BA2C-BB61-4877-8D73-944056E7FC6F}" type="datetimeFigureOut">
              <a:rPr lang="en-CA" smtClean="0"/>
              <a:t>22/04/2016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356B-F6AD-4D39-B165-D6BD7F4F57E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BA2C-BB61-4877-8D73-944056E7FC6F}" type="datetimeFigureOut">
              <a:rPr lang="en-CA" smtClean="0"/>
              <a:t>22/04/2016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356B-F6AD-4D39-B165-D6BD7F4F57E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BA2C-BB61-4877-8D73-944056E7FC6F}" type="datetimeFigureOut">
              <a:rPr lang="en-CA" smtClean="0"/>
              <a:t>22/04/2016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356B-F6AD-4D39-B165-D6BD7F4F57E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BA2C-BB61-4877-8D73-944056E7FC6F}" type="datetimeFigureOut">
              <a:rPr lang="en-CA" smtClean="0"/>
              <a:t>22/04/2016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356B-F6AD-4D39-B165-D6BD7F4F57E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BA2C-BB61-4877-8D73-944056E7FC6F}" type="datetimeFigureOut">
              <a:rPr lang="en-CA" smtClean="0"/>
              <a:t>22/04/2016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5356B-F6AD-4D39-B165-D6BD7F4F57E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BA2C-BB61-4877-8D73-944056E7FC6F}" type="datetimeFigureOut">
              <a:rPr lang="en-CA" smtClean="0"/>
              <a:t>22/04/2016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356B-F6AD-4D39-B165-D6BD7F4F57E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BA2C-BB61-4877-8D73-944056E7FC6F}" type="datetimeFigureOut">
              <a:rPr lang="en-CA" smtClean="0"/>
              <a:t>22/04/2016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7C5356B-F6AD-4D39-B165-D6BD7F4F57E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8D0BA2C-BB61-4877-8D73-944056E7FC6F}" type="datetimeFigureOut">
              <a:rPr lang="en-CA" smtClean="0"/>
              <a:t>22/04/2016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356B-F6AD-4D39-B165-D6BD7F4F57E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8D0BA2C-BB61-4877-8D73-944056E7FC6F}" type="datetimeFigureOut">
              <a:rPr lang="en-CA" smtClean="0"/>
              <a:t>22/04/2016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7C5356B-F6AD-4D39-B165-D6BD7F4F57E1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aint_Pierre_and_Miquelon#cite_note-37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7239280" cy="2301240"/>
          </a:xfrm>
        </p:spPr>
        <p:txBody>
          <a:bodyPr/>
          <a:lstStyle/>
          <a:p>
            <a:r>
              <a:rPr lang="en-CA" dirty="0" err="1" smtClean="0"/>
              <a:t>une</a:t>
            </a:r>
            <a:r>
              <a:rPr lang="en-CA" dirty="0" smtClean="0"/>
              <a:t> introduction à </a:t>
            </a:r>
            <a:r>
              <a:rPr lang="en-CA" dirty="0" err="1" smtClean="0"/>
              <a:t>saint-pierre</a:t>
            </a:r>
            <a:r>
              <a:rPr lang="en-CA" dirty="0" smtClean="0"/>
              <a:t>-et-</a:t>
            </a:r>
            <a:r>
              <a:rPr lang="en-CA" dirty="0" err="1" smtClean="0"/>
              <a:t>miquelon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Français</a:t>
            </a:r>
            <a:r>
              <a:rPr lang="en-C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1202</a:t>
            </a:r>
            <a:endParaRPr lang="en-C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99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Histoire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De nos jours, l’archipel est une collectivité d’outre-mer de la France.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Cela veut dire que les habitants utilisent l’Euro (€) comme devise et sont des citoyens de la France, et donc, de l’Union européenne aussi.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Mais à cause d’un statut spécial, des citoyens de l’UE n’ont pas le droit de s’installer à SPM.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SPM est la seule territoire qui reste de l’ancienne colonie de la Nouvelle-France.</a:t>
            </a:r>
            <a:endParaRPr lang="fr-CA" sz="20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spm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37112"/>
            <a:ext cx="89953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4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Culture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Bien de sports sont représentés à SPM, mais curieusement pour les anglophones, les habitants jouent à </a:t>
            </a:r>
            <a:r>
              <a:rPr lang="fr-CA" sz="2000" b="1" dirty="0" smtClean="0">
                <a:solidFill>
                  <a:schemeClr val="bg1"/>
                </a:solidFill>
              </a:rPr>
              <a:t>la </a:t>
            </a:r>
            <a:r>
              <a:rPr lang="fr-CA" sz="2000" b="1" dirty="0">
                <a:solidFill>
                  <a:schemeClr val="bg1"/>
                </a:solidFill>
              </a:rPr>
              <a:t>pelote </a:t>
            </a:r>
            <a:r>
              <a:rPr lang="fr-CA" sz="2000" b="1" dirty="0" smtClean="0">
                <a:solidFill>
                  <a:schemeClr val="bg1"/>
                </a:solidFill>
              </a:rPr>
              <a:t>basque et à </a:t>
            </a:r>
            <a:r>
              <a:rPr lang="fr-CA" sz="2000" b="1" dirty="0">
                <a:solidFill>
                  <a:schemeClr val="bg1"/>
                </a:solidFill>
              </a:rPr>
              <a:t>la </a:t>
            </a:r>
            <a:r>
              <a:rPr lang="fr-CA" sz="2000" b="1" dirty="0" smtClean="0">
                <a:solidFill>
                  <a:schemeClr val="bg1"/>
                </a:solidFill>
              </a:rPr>
              <a:t>pétanque.</a:t>
            </a:r>
            <a:endParaRPr lang="fr-CA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2/22/Arena_For_That_Basque_Game_St_Pierre.JPG/220px-Arena_For_That_Basque_Game_St_Pier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4128251" cy="309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04047" y="5834433"/>
            <a:ext cx="4146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Fronton de pelote basque </a:t>
            </a:r>
            <a:r>
              <a:rPr lang="fr-CA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Zazpiak</a:t>
            </a:r>
            <a:r>
              <a:rPr lang="fr-CA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Bat</a:t>
            </a:r>
            <a:r>
              <a:rPr lang="fr-C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à Saint-Pierre</a:t>
            </a:r>
            <a:endParaRPr lang="fr-C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upload.wikimedia.org/wikipedia/commons/8/88/SPM_footballers_19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82696"/>
            <a:ext cx="4982703" cy="312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1601" y="5805110"/>
            <a:ext cx="4146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Footballeurs saint-pierrais.</a:t>
            </a:r>
            <a:endParaRPr lang="fr-C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723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Culture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bg1"/>
                </a:solidFill>
              </a:rPr>
              <a:t>Comme dans toutes les régions de France, la gastronomie tient une place importante à </a:t>
            </a:r>
            <a:r>
              <a:rPr lang="fr-CA" sz="2000" b="1" dirty="0" smtClean="0">
                <a:solidFill>
                  <a:schemeClr val="bg1"/>
                </a:solidFill>
              </a:rPr>
              <a:t>SPM.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La </a:t>
            </a:r>
            <a:r>
              <a:rPr lang="fr-CA" sz="2000" b="1" dirty="0">
                <a:solidFill>
                  <a:schemeClr val="bg1"/>
                </a:solidFill>
              </a:rPr>
              <a:t>cuisine locale est essentiellement basée sur les produits de la </a:t>
            </a:r>
            <a:r>
              <a:rPr lang="fr-CA" sz="2000" b="1" dirty="0" smtClean="0">
                <a:solidFill>
                  <a:schemeClr val="bg1"/>
                </a:solidFill>
              </a:rPr>
              <a:t>mer, dont les </a:t>
            </a:r>
            <a:r>
              <a:rPr lang="fr-CA" sz="2000" b="1" dirty="0">
                <a:solidFill>
                  <a:schemeClr val="bg1"/>
                </a:solidFill>
              </a:rPr>
              <a:t>plus appréciés </a:t>
            </a:r>
            <a:r>
              <a:rPr lang="fr-CA" sz="2000" b="1" dirty="0" smtClean="0">
                <a:solidFill>
                  <a:schemeClr val="bg1"/>
                </a:solidFill>
              </a:rPr>
              <a:t>sont </a:t>
            </a:r>
            <a:r>
              <a:rPr lang="fr-CA" sz="2000" b="1" dirty="0">
                <a:solidFill>
                  <a:schemeClr val="bg1"/>
                </a:solidFill>
              </a:rPr>
              <a:t>la morue, le flétan </a:t>
            </a:r>
            <a:r>
              <a:rPr lang="fr-CA" sz="2000" b="1" dirty="0" smtClean="0">
                <a:solidFill>
                  <a:schemeClr val="bg1"/>
                </a:solidFill>
              </a:rPr>
              <a:t>et </a:t>
            </a:r>
            <a:r>
              <a:rPr lang="fr-CA" sz="2000" b="1" dirty="0">
                <a:solidFill>
                  <a:schemeClr val="bg1"/>
                </a:solidFill>
              </a:rPr>
              <a:t>le homard.</a:t>
            </a:r>
            <a:endParaRPr lang="fr-CA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ballermannload.de/media/gastronomie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000"/>
            <a:ext cx="39909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igitaljournal.com/img/9/7/9/5/0/7/i/4/1/8/o/Lob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43292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newfoundlandlabrador.com/ImageHandler/View?img=Eastern_DMO/IMG_BEA_2.jpg&amp;maxWidth=585&amp;maxHeight=4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9" y="3212976"/>
            <a:ext cx="4382243" cy="29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1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Culture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L’architecture de l’île est similaire à celle de Terre-Neuve.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Les </a:t>
            </a:r>
            <a:r>
              <a:rPr lang="fr-CA" sz="2000" b="1" dirty="0">
                <a:solidFill>
                  <a:schemeClr val="bg1"/>
                </a:solidFill>
              </a:rPr>
              <a:t>maisons sont souvent construites en bois. </a:t>
            </a:r>
            <a:endParaRPr lang="fr-CA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Elles </a:t>
            </a:r>
            <a:r>
              <a:rPr lang="fr-CA" sz="2000" b="1" dirty="0">
                <a:solidFill>
                  <a:schemeClr val="bg1"/>
                </a:solidFill>
              </a:rPr>
              <a:t>sont assez souvent peintes dans des couleurs vives, afin que les pêcheurs puissent repérer la leur une fois la nuit tombée.</a:t>
            </a:r>
            <a:endParaRPr lang="fr-CA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airsaintpierre.com/en/wp-content/uploads/2012/11/slider-miquel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88" y="3038431"/>
            <a:ext cx="97536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2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Géographie</a:t>
            </a:r>
            <a:endParaRPr lang="en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routehalifaxsaintpierre.com/new_site/contentframes/pagephotos/1029097-Overhead_View-Saint_Pierre_and_Mique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605808" cy="27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340768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Les îles se trouvent au large de la péninsule Burin de Terre-Neuve.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Saint Pierre a une population d’environ 5 600 habitants et Miquelon environ 625.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Il n’y a aucune population permanente à Langlade. </a:t>
            </a:r>
            <a:endParaRPr lang="fr-CA" sz="2000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31432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20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>
                <a:solidFill>
                  <a:schemeClr val="bg1"/>
                </a:solidFill>
              </a:rPr>
              <a:t>Géographie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Cette petite (242km</a:t>
            </a:r>
            <a:r>
              <a:rPr lang="fr-CA" sz="2000" b="1" baseline="30000" dirty="0" smtClean="0">
                <a:solidFill>
                  <a:schemeClr val="bg1"/>
                </a:solidFill>
              </a:rPr>
              <a:t>2</a:t>
            </a:r>
            <a:r>
              <a:rPr lang="fr-CA" sz="2000" b="1" dirty="0" smtClean="0">
                <a:solidFill>
                  <a:schemeClr val="bg1"/>
                </a:solidFill>
              </a:rPr>
              <a:t>) « collectivité d’outre-mer » est une possession de la France, mais est quand même diverse quant à sa géographie.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Par exemple, l’île de Saint-Pierre est très rocailleux, tandis que Langlade est liée à Miquelon par une mince isthme de sable.</a:t>
            </a:r>
            <a:endParaRPr lang="fr-CA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31" y="3553138"/>
            <a:ext cx="4477969" cy="25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7743"/>
            <a:ext cx="432666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80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>
                <a:solidFill>
                  <a:schemeClr val="bg1"/>
                </a:solidFill>
              </a:rPr>
              <a:t>Climat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L’archipel (SPM) a un climat subarctique, sous l’influence du Courant de Labrador et les masses d’air continentales et maritimes.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Aussi, à cause du retard saisonnier, le mois de septembre est plus doux en moyenne que juin.</a:t>
            </a:r>
            <a:endParaRPr lang="fr-CA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673458"/>
              </p:ext>
            </p:extLst>
          </p:nvPr>
        </p:nvGraphicFramePr>
        <p:xfrm>
          <a:off x="179512" y="3140968"/>
          <a:ext cx="8640960" cy="3418120"/>
        </p:xfrm>
        <a:graphic>
          <a:graphicData uri="http://schemas.openxmlformats.org/drawingml/2006/table">
            <a:tbl>
              <a:tblPr/>
              <a:tblGrid>
                <a:gridCol w="792088"/>
                <a:gridCol w="504056"/>
                <a:gridCol w="524631"/>
                <a:gridCol w="606925"/>
                <a:gridCol w="606925"/>
                <a:gridCol w="606925"/>
                <a:gridCol w="606925"/>
                <a:gridCol w="606925"/>
                <a:gridCol w="606925"/>
                <a:gridCol w="606925"/>
                <a:gridCol w="606925"/>
                <a:gridCol w="606925"/>
                <a:gridCol w="606925"/>
                <a:gridCol w="750935"/>
              </a:tblGrid>
              <a:tr h="92572">
                <a:tc gridSpan="14">
                  <a:txBody>
                    <a:bodyPr/>
                    <a:lstStyle/>
                    <a:p>
                      <a:pPr algn="ctr"/>
                      <a:r>
                        <a:rPr lang="en-CA" sz="1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Données</a:t>
                      </a:r>
                      <a:r>
                        <a:rPr lang="en-CA" sz="14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CA" sz="1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climatiques</a:t>
                      </a:r>
                      <a:r>
                        <a:rPr lang="en-CA" sz="1400" b="1" dirty="0" smtClean="0">
                          <a:solidFill>
                            <a:schemeClr val="bg1"/>
                          </a:solidFill>
                          <a:effectLst/>
                        </a:rPr>
                        <a:t> pour Saint-Pierre</a:t>
                      </a:r>
                      <a:endParaRPr lang="en-CA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64580">
                <a:tc>
                  <a:txBody>
                    <a:bodyPr/>
                    <a:lstStyle/>
                    <a:p>
                      <a:pPr algn="ctr"/>
                      <a:r>
                        <a:rPr lang="en-CA" sz="1050" dirty="0" err="1" smtClean="0">
                          <a:solidFill>
                            <a:schemeClr val="bg1"/>
                          </a:solidFill>
                          <a:effectLst/>
                        </a:rPr>
                        <a:t>Mois</a:t>
                      </a:r>
                      <a:endParaRPr lang="en-CA" sz="105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  <a:endParaRPr lang="en-CA" sz="105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</a:rPr>
                        <a:t>FÉV</a:t>
                      </a:r>
                      <a:endParaRPr lang="en-CA" sz="105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</a:rPr>
                        <a:t>MARS</a:t>
                      </a:r>
                      <a:endParaRPr lang="en-CA" sz="105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</a:rPr>
                        <a:t>AVR</a:t>
                      </a:r>
                      <a:endParaRPr lang="en-CA" sz="105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</a:rPr>
                        <a:t>MAI</a:t>
                      </a:r>
                      <a:endParaRPr lang="en-CA" sz="105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</a:rPr>
                        <a:t>JUIN</a:t>
                      </a:r>
                      <a:endParaRPr lang="en-CA" sz="105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</a:rPr>
                        <a:t>JUIL</a:t>
                      </a:r>
                      <a:endParaRPr lang="en-CA" sz="105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</a:rPr>
                        <a:t>AO</a:t>
                      </a:r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ÛT</a:t>
                      </a:r>
                      <a:endParaRPr lang="en-CA" sz="105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</a:rPr>
                        <a:t>SEP</a:t>
                      </a:r>
                      <a:endParaRPr lang="en-CA" sz="105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  <a:endParaRPr lang="en-CA" sz="105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  <a:endParaRPr lang="en-CA" sz="105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</a:rPr>
                        <a:t>DÉC</a:t>
                      </a:r>
                      <a:endParaRPr lang="en-CA" sz="105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b="1" dirty="0" smtClean="0">
                          <a:solidFill>
                            <a:schemeClr val="bg1"/>
                          </a:solidFill>
                          <a:effectLst/>
                        </a:rPr>
                        <a:t>ANNÉE</a:t>
                      </a:r>
                      <a:endParaRPr lang="en-CA" sz="105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 algn="ctr"/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</a:rPr>
                        <a:t>Maximum </a:t>
                      </a:r>
                      <a:r>
                        <a:rPr lang="en-CA" sz="1050" dirty="0" err="1" smtClean="0">
                          <a:solidFill>
                            <a:schemeClr val="bg1"/>
                          </a:solidFill>
                          <a:effectLst/>
                        </a:rPr>
                        <a:t>moyenne</a:t>
                      </a:r>
                      <a:endParaRPr lang="en-CA" sz="105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8,1</a:t>
                      </a:r>
                      <a:endParaRPr lang="en-CA" sz="2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D"/>
                    </a:solidFill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 algn="ctr"/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</a:rPr>
                        <a:t>Minimum </a:t>
                      </a:r>
                      <a:r>
                        <a:rPr lang="en-CA" sz="1050" dirty="0" err="1" smtClean="0">
                          <a:solidFill>
                            <a:schemeClr val="bg1"/>
                          </a:solidFill>
                          <a:effectLst/>
                        </a:rPr>
                        <a:t>moyenne</a:t>
                      </a:r>
                      <a:endParaRPr lang="en-CA" sz="105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-5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-6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-4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2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-2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3,2</a:t>
                      </a:r>
                      <a:endParaRPr lang="en-CA" sz="2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F"/>
                    </a:solidFill>
                  </a:tcPr>
                </a:tc>
              </a:tr>
              <a:tr h="781757">
                <a:tc>
                  <a:txBody>
                    <a:bodyPr/>
                    <a:lstStyle/>
                    <a:p>
                      <a:pPr algn="ctr"/>
                      <a:r>
                        <a:rPr lang="en-CA" sz="1050" dirty="0" err="1" smtClean="0">
                          <a:solidFill>
                            <a:schemeClr val="bg1"/>
                          </a:solidFill>
                          <a:effectLst/>
                        </a:rPr>
                        <a:t>Précip</a:t>
                      </a:r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CA" sz="1050" dirty="0" err="1" smtClean="0">
                          <a:solidFill>
                            <a:schemeClr val="bg1"/>
                          </a:solidFill>
                          <a:effectLst/>
                        </a:rPr>
                        <a:t>moyenne</a:t>
                      </a:r>
                      <a:endParaRPr lang="en-CA" sz="105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110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FF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93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103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104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F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102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104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FF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95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F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94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F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132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137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126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FF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112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FF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1312</a:t>
                      </a:r>
                      <a:r>
                        <a:rPr lang="en-CA" sz="1600" b="1" dirty="0">
                          <a:solidFill>
                            <a:srgbClr val="C00000"/>
                          </a:solidFill>
                          <a:effectLst/>
                        </a:rPr>
                        <a:t/>
                      </a:r>
                      <a:br>
                        <a:rPr lang="en-CA" sz="1600" b="1" dirty="0">
                          <a:solidFill>
                            <a:srgbClr val="C00000"/>
                          </a:solidFill>
                          <a:effectLst/>
                        </a:rPr>
                      </a:br>
                      <a:endParaRPr lang="en-CA" sz="16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59"/>
                    </a:solidFill>
                  </a:tcPr>
                </a:tc>
              </a:tr>
              <a:tr h="534887">
                <a:tc>
                  <a:txBody>
                    <a:bodyPr/>
                    <a:lstStyle/>
                    <a:p>
                      <a:pPr algn="ctr"/>
                      <a:r>
                        <a:rPr lang="en-CA" sz="1050" dirty="0" err="1" smtClean="0">
                          <a:solidFill>
                            <a:schemeClr val="bg1"/>
                          </a:solidFill>
                          <a:effectLst/>
                        </a:rPr>
                        <a:t>Jours</a:t>
                      </a:r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</a:rPr>
                        <a:t> avec </a:t>
                      </a:r>
                      <a:r>
                        <a:rPr lang="en-CA" sz="1050" dirty="0" err="1" smtClean="0">
                          <a:solidFill>
                            <a:schemeClr val="bg1"/>
                          </a:solidFill>
                          <a:effectLst/>
                        </a:rPr>
                        <a:t>neige</a:t>
                      </a:r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</a:rPr>
                        <a:t> par </a:t>
                      </a:r>
                      <a:r>
                        <a:rPr lang="en-CA" sz="1050" dirty="0" err="1" smtClean="0">
                          <a:solidFill>
                            <a:schemeClr val="bg1"/>
                          </a:solidFill>
                          <a:effectLst/>
                        </a:rPr>
                        <a:t>mois</a:t>
                      </a:r>
                      <a:endParaRPr lang="en-CA" sz="105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23,3</a:t>
                      </a:r>
                      <a:endParaRPr lang="en-CA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20,1</a:t>
                      </a:r>
                      <a:endParaRPr lang="en-CA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16,1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8,6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9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1,4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0,1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1,0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4,4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3,2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100,7</a:t>
                      </a:r>
                      <a:endParaRPr lang="en-CA" sz="16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5FF"/>
                    </a:solidFill>
                  </a:tcPr>
                </a:tc>
              </a:tr>
              <a:tr h="658322">
                <a:tc>
                  <a:txBody>
                    <a:bodyPr/>
                    <a:lstStyle/>
                    <a:p>
                      <a:pPr algn="ctr"/>
                      <a:r>
                        <a:rPr lang="en-CA" sz="1050" dirty="0" err="1" smtClean="0">
                          <a:solidFill>
                            <a:schemeClr val="bg1"/>
                          </a:solidFill>
                          <a:effectLst/>
                        </a:rPr>
                        <a:t>Heures</a:t>
                      </a:r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</a:rPr>
                        <a:t> de </a:t>
                      </a:r>
                      <a:r>
                        <a:rPr lang="en-CA" sz="1050" dirty="0" err="1" smtClean="0">
                          <a:solidFill>
                            <a:schemeClr val="bg1"/>
                          </a:solidFill>
                          <a:effectLst/>
                        </a:rPr>
                        <a:t>soleil</a:t>
                      </a:r>
                      <a:r>
                        <a:rPr lang="en-CA" sz="1050" dirty="0" smtClean="0">
                          <a:solidFill>
                            <a:schemeClr val="bg1"/>
                          </a:solidFill>
                          <a:effectLst/>
                        </a:rPr>
                        <a:t> par </a:t>
                      </a:r>
                      <a:r>
                        <a:rPr lang="en-CA" sz="1050" dirty="0" err="1" smtClean="0">
                          <a:solidFill>
                            <a:schemeClr val="bg1"/>
                          </a:solidFill>
                          <a:effectLst/>
                        </a:rPr>
                        <a:t>mois</a:t>
                      </a:r>
                      <a:endParaRPr lang="en-CA" sz="105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49,6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70,2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8E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115,5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4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131,9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D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165,8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172,6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164,8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173,5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156,1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119,0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B5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63,0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bg1"/>
                          </a:solidFill>
                          <a:effectLst/>
                        </a:rPr>
                        <a:t>45,4</a:t>
                      </a:r>
                      <a:endParaRPr lang="en-CA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1427,3</a:t>
                      </a:r>
                      <a:endParaRPr lang="en-CA" sz="16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B65C"/>
                    </a:solidFill>
                  </a:tcPr>
                </a:tc>
              </a:tr>
              <a:tr h="164580">
                <a:tc gridSpan="14">
                  <a:txBody>
                    <a:bodyPr/>
                    <a:lstStyle/>
                    <a:p>
                      <a:pPr algn="ctr"/>
                      <a:r>
                        <a:rPr lang="en-CA" sz="800" dirty="0">
                          <a:effectLst/>
                        </a:rPr>
                        <a:t>Source: </a:t>
                      </a:r>
                      <a:r>
                        <a:rPr lang="en-CA" sz="800" dirty="0" err="1">
                          <a:effectLst/>
                        </a:rPr>
                        <a:t>Météo</a:t>
                      </a:r>
                      <a:r>
                        <a:rPr lang="en-CA" sz="800" dirty="0">
                          <a:effectLst/>
                        </a:rPr>
                        <a:t> France</a:t>
                      </a:r>
                      <a:r>
                        <a:rPr lang="en-CA" sz="800" b="0" i="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2"/>
                        </a:rPr>
                        <a:t>[37]</a:t>
                      </a:r>
                      <a:endParaRPr lang="en-CA" sz="800" dirty="0">
                        <a:effectLst/>
                      </a:endParaRPr>
                    </a:p>
                  </a:txBody>
                  <a:tcPr marL="41145" marR="41145" marT="20573" marB="2057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09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>
                <a:solidFill>
                  <a:schemeClr val="bg1"/>
                </a:solidFill>
              </a:rPr>
              <a:t>Climat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Les étés sont doux, mais jamais chauds, et les hivers sont frais, mais jamais froids.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Les systèmes dépressionnaires apportent d’importantes chutes de neige entre novembre et avril.</a:t>
            </a:r>
            <a:endParaRPr lang="fr-CA" sz="2000" b="1" dirty="0">
              <a:solidFill>
                <a:schemeClr val="bg1"/>
              </a:solidFill>
            </a:endParaRPr>
          </a:p>
        </p:txBody>
      </p:sp>
      <p:pic>
        <p:nvPicPr>
          <p:cNvPr id="5123" name="Picture 3" descr="http://francecanadaculture.org/sites/default/files/saint_pier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6" y="3212976"/>
            <a:ext cx="4378751" cy="29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i1.wp.com/thelasource.com/fr/files/2014/04/F_p9_droit_de_replique.jpg?resize=538%2C3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31367"/>
            <a:ext cx="4374621" cy="291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3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Histoire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Un regard sur le drapeau non-officiel de l’île, créé en 1982, trace les grandes lignes de l’histoire de l’archipel.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Le bateau est la Grande Hermine, qui a apporté Jacques Cartier aux îles en juin 1536.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</a:rPr>
              <a:t>Le long de la hampe (à gauche), sont reproduits de haut en bas les drapeaux des trois principales régions d’origine des habitants de l’archipel : Pays basque, Bretagne et Normandie.</a:t>
            </a:r>
            <a:endParaRPr lang="fr-CA" sz="2000" b="1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85" y="3861048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4671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67544" y="4365104"/>
            <a:ext cx="93610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079003" y="3866795"/>
            <a:ext cx="1116734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744200" y="6142484"/>
            <a:ext cx="93610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991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Histoire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Les îles sont passées entre les mains des Anglais et des Français plusieurs fois (1713, 1763, 1778, 1796, 1802, 1804).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Les premiers colons français permanents à y s’installer sont venus en 1816.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Ils faisaient de la pêche à la morue, mais aux années 1910, la valeur de cette ressource a diminué et plus de 400 hommes ont été conscrits à l’armée française, dont 100 sont morts. </a:t>
            </a:r>
            <a:endParaRPr lang="fr-CA" sz="20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67" y="3587537"/>
            <a:ext cx="4335445" cy="301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outremers360.com/wp-media/uploads/bfi_thumb/delcampe-mjlxhoospiy6o5w4bq3i7ke68672wmvid9e0bwb0g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91410"/>
            <a:ext cx="4936010" cy="30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37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Histoire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Les îles ont profité aux années 1920 et 1930 grâce à la contrebande de l’alcool pendant que le Canada et les États-Unis ont introduit la prohibition.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En 1931, on estime que SPM a passé plus de 6,8 millions de litres de whisky au Canada pour la vente aux États-Unis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Mais avec la fin de la prohibition en 1933 et la Grande dépression, l’archipel a connu la misère encore une fois.</a:t>
            </a:r>
            <a:endParaRPr lang="fr-CA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blog.iwfs.org/wp-content/uploads/2015/02/stpierreprohibi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86604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5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Histoire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38164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Aux années 1980, un débat s’est  éclaté entre la France et le Canada à propos de la vraie frontière maritime entre les pays.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C’était particulièrement important à cause du déclin des stocks de la morue et les découvertes de pétrole dans la région.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>
                <a:solidFill>
                  <a:schemeClr val="bg1"/>
                </a:solidFill>
              </a:rPr>
              <a:t>En 1992, un comité d’arbitration a donné à la France une zone économique exclusive de 12.348km</a:t>
            </a:r>
            <a:r>
              <a:rPr lang="fr-CA" sz="2000" b="1" baseline="30000" dirty="0" smtClean="0">
                <a:solidFill>
                  <a:schemeClr val="bg1"/>
                </a:solidFill>
              </a:rPr>
              <a:t>2</a:t>
            </a:r>
            <a:r>
              <a:rPr lang="fr-CA" sz="2000" b="1" dirty="0" smtClean="0">
                <a:solidFill>
                  <a:schemeClr val="bg1"/>
                </a:solidFill>
              </a:rPr>
              <a:t>, mais c’était seulement 25 % de ce que la France cherchait.</a:t>
            </a:r>
            <a:endParaRPr lang="fr-CA" sz="2000" b="1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24372"/>
            <a:ext cx="4564964" cy="486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125903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110</TotalTime>
  <Words>742</Words>
  <Application>Microsoft Office PowerPoint</Application>
  <PresentationFormat>On-screen Show (4:3)</PresentationFormat>
  <Paragraphs>133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Franklin Gothic Book</vt:lpstr>
      <vt:lpstr>Wingdings 2</vt:lpstr>
      <vt:lpstr>Technic</vt:lpstr>
      <vt:lpstr>une introduction à saint-pierre-et-miquelon</vt:lpstr>
      <vt:lpstr>Géographie</vt:lpstr>
      <vt:lpstr>Géographie</vt:lpstr>
      <vt:lpstr>Climat</vt:lpstr>
      <vt:lpstr>Climat</vt:lpstr>
      <vt:lpstr>Histoire</vt:lpstr>
      <vt:lpstr>Histoire</vt:lpstr>
      <vt:lpstr>Histoire</vt:lpstr>
      <vt:lpstr>Histoire</vt:lpstr>
      <vt:lpstr>Histoire</vt:lpstr>
      <vt:lpstr>Culture</vt:lpstr>
      <vt:lpstr>Culture</vt:lpstr>
      <vt:lpstr>Culture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</dc:creator>
  <cp:lastModifiedBy>King David</cp:lastModifiedBy>
  <cp:revision>10</cp:revision>
  <dcterms:created xsi:type="dcterms:W3CDTF">2016-04-22T00:01:04Z</dcterms:created>
  <dcterms:modified xsi:type="dcterms:W3CDTF">2016-04-22T11:39:15Z</dcterms:modified>
</cp:coreProperties>
</file>